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53"/>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315" r:id="rId25"/>
    <p:sldId id="316" r:id="rId26"/>
    <p:sldId id="317" r:id="rId27"/>
    <p:sldId id="318" r:id="rId28"/>
    <p:sldId id="321" r:id="rId29"/>
    <p:sldId id="319" r:id="rId30"/>
    <p:sldId id="320" r:id="rId31"/>
    <p:sldId id="322" r:id="rId32"/>
    <p:sldId id="292" r:id="rId33"/>
    <p:sldId id="298" r:id="rId34"/>
    <p:sldId id="294" r:id="rId35"/>
    <p:sldId id="295" r:id="rId36"/>
    <p:sldId id="296" r:id="rId37"/>
    <p:sldId id="293" r:id="rId38"/>
    <p:sldId id="297" r:id="rId39"/>
    <p:sldId id="299" r:id="rId40"/>
    <p:sldId id="300" r:id="rId41"/>
    <p:sldId id="301" r:id="rId42"/>
    <p:sldId id="304" r:id="rId43"/>
    <p:sldId id="305" r:id="rId44"/>
    <p:sldId id="307" r:id="rId45"/>
    <p:sldId id="308" r:id="rId46"/>
    <p:sldId id="309" r:id="rId47"/>
    <p:sldId id="310" r:id="rId48"/>
    <p:sldId id="311" r:id="rId49"/>
    <p:sldId id="312" r:id="rId50"/>
    <p:sldId id="313" r:id="rId51"/>
    <p:sldId id="314"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A6E4"/>
    <a:srgbClr val="97D9E0"/>
    <a:srgbClr val="FF9FF6"/>
    <a:srgbClr val="FFC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0"/>
    <p:restoredTop sz="93858"/>
  </p:normalViewPr>
  <p:slideViewPr>
    <p:cSldViewPr snapToGrid="0" snapToObjects="1">
      <p:cViewPr varScale="1">
        <p:scale>
          <a:sx n="131" d="100"/>
          <a:sy n="131" d="100"/>
        </p:scale>
        <p:origin x="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7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7.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6.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2.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nerdwallet.com/best/investing/robo-advisor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5" y="3249644"/>
            <a:ext cx="1828795"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138276" y="2386782"/>
            <a:ext cx="4854214" cy="307777"/>
          </a:xfrm>
          <a:prstGeom prst="rect">
            <a:avLst/>
          </a:prstGeom>
          <a:noFill/>
        </p:spPr>
        <p:txBody>
          <a:bodyPr wrap="none" rtlCol="0">
            <a:spAutoFit/>
          </a:bodyPr>
          <a:lstStyle/>
          <a:p>
            <a:r>
              <a:rPr lang="en-US" dirty="0">
                <a:solidFill>
                  <a:schemeClr val="bg1"/>
                </a:solidFill>
              </a:rPr>
              <a:t>“We are good at diversity we had more women applicants.”</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27719" y="2232893"/>
            <a:ext cx="383438" cy="307777"/>
          </a:xfrm>
          <a:prstGeom prst="rect">
            <a:avLst/>
          </a:prstGeom>
          <a:noFill/>
        </p:spPr>
        <p:txBody>
          <a:bodyPr wrap="none" rtlCol="0">
            <a:spAutoFit/>
          </a:bodyPr>
          <a:lstStyle/>
          <a:p>
            <a:r>
              <a:rPr lang="en-US" dirty="0">
                <a:solidFill>
                  <a:schemeClr val="bg1"/>
                </a:solidFill>
              </a:rPr>
              <a:t>66</a:t>
            </a:r>
          </a:p>
        </p:txBody>
      </p:sp>
    </p:spTree>
    <p:extLst>
      <p:ext uri="{BB962C8B-B14F-4D97-AF65-F5344CB8AC3E}">
        <p14:creationId xmlns:p14="http://schemas.microsoft.com/office/powerpoint/2010/main" val="35566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3" name="TextBox 2">
            <a:extLst>
              <a:ext uri="{FF2B5EF4-FFF2-40B4-BE49-F238E27FC236}">
                <a16:creationId xmlns:a16="http://schemas.microsoft.com/office/drawing/2014/main" id="{1EA28112-3B0C-B891-690F-7E22E179E8CE}"/>
              </a:ext>
            </a:extLst>
          </p:cNvPr>
          <p:cNvSpPr txBox="1"/>
          <p:nvPr/>
        </p:nvSpPr>
        <p:spPr>
          <a:xfrm>
            <a:off x="1772996" y="2417861"/>
            <a:ext cx="5598007" cy="307777"/>
          </a:xfrm>
          <a:prstGeom prst="rect">
            <a:avLst/>
          </a:prstGeom>
          <a:noFill/>
        </p:spPr>
        <p:txBody>
          <a:bodyPr wrap="none" rtlCol="0">
            <a:spAutoFit/>
          </a:bodyPr>
          <a:lstStyle/>
          <a:p>
            <a:r>
              <a:rPr lang="en-US" dirty="0">
                <a:solidFill>
                  <a:schemeClr val="bg1"/>
                </a:solidFill>
              </a:rPr>
              <a:t>“We only hire the best.  We always hire people from </a:t>
            </a:r>
            <a:r>
              <a:rPr lang="en-US" dirty="0" err="1">
                <a:solidFill>
                  <a:schemeClr val="bg1"/>
                </a:solidFill>
              </a:rPr>
              <a:t>Hult</a:t>
            </a:r>
            <a:r>
              <a:rPr lang="en-US" dirty="0">
                <a:solidFill>
                  <a:schemeClr val="bg1"/>
                </a:solidFill>
              </a:rPr>
              <a:t> University.”</a:t>
            </a:r>
          </a:p>
        </p:txBody>
      </p:sp>
    </p:spTree>
    <p:extLst>
      <p:ext uri="{BB962C8B-B14F-4D97-AF65-F5344CB8AC3E}">
        <p14:creationId xmlns:p14="http://schemas.microsoft.com/office/powerpoint/2010/main" val="842259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7" y="3249644"/>
            <a:ext cx="1828794"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225825" y="2214389"/>
            <a:ext cx="4094391" cy="954107"/>
          </a:xfrm>
          <a:prstGeom prst="rect">
            <a:avLst/>
          </a:prstGeom>
          <a:noFill/>
        </p:spPr>
        <p:txBody>
          <a:bodyPr wrap="none" rtlCol="0">
            <a:spAutoFit/>
          </a:bodyPr>
          <a:lstStyle/>
          <a:p>
            <a:r>
              <a:rPr lang="en-US" dirty="0">
                <a:solidFill>
                  <a:schemeClr val="bg1"/>
                </a:solidFill>
              </a:rPr>
              <a:t>“Of our male applicants 60% have </a:t>
            </a:r>
            <a:r>
              <a:rPr lang="en-US" dirty="0" err="1">
                <a:solidFill>
                  <a:schemeClr val="bg1"/>
                </a:solidFill>
              </a:rPr>
              <a:t>Hult</a:t>
            </a:r>
            <a:r>
              <a:rPr lang="en-US" dirty="0">
                <a:solidFill>
                  <a:schemeClr val="bg1"/>
                </a:solidFill>
              </a:rPr>
              <a:t> degrees. </a:t>
            </a:r>
          </a:p>
          <a:p>
            <a:r>
              <a:rPr lang="en-US" dirty="0">
                <a:solidFill>
                  <a:schemeClr val="bg1"/>
                </a:solidFill>
              </a:rPr>
              <a:t>Of our female applicants 40% have </a:t>
            </a:r>
            <a:r>
              <a:rPr lang="en-US" dirty="0" err="1">
                <a:solidFill>
                  <a:schemeClr val="bg1"/>
                </a:solidFill>
              </a:rPr>
              <a:t>Hult</a:t>
            </a:r>
            <a:r>
              <a:rPr lang="en-US" dirty="0">
                <a:solidFill>
                  <a:schemeClr val="bg1"/>
                </a:solidFill>
              </a:rPr>
              <a:t> degrees”</a:t>
            </a:r>
          </a:p>
          <a:p>
            <a:endParaRPr lang="en-US" dirty="0">
              <a:solidFill>
                <a:schemeClr val="bg1"/>
              </a:solidFill>
            </a:endParaRPr>
          </a:p>
          <a:p>
            <a:r>
              <a:rPr lang="en-US" dirty="0">
                <a:solidFill>
                  <a:schemeClr val="accent4"/>
                </a:solidFill>
              </a:rPr>
              <a:t>We are fair because we have more female hires!</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77412" y="2232893"/>
            <a:ext cx="383438" cy="307777"/>
          </a:xfrm>
          <a:prstGeom prst="rect">
            <a:avLst/>
          </a:prstGeom>
          <a:noFill/>
        </p:spPr>
        <p:txBody>
          <a:bodyPr wrap="none" rtlCol="0">
            <a:spAutoFit/>
          </a:bodyPr>
          <a:lstStyle/>
          <a:p>
            <a:r>
              <a:rPr lang="en-US" dirty="0">
                <a:solidFill>
                  <a:schemeClr val="bg1"/>
                </a:solidFill>
              </a:rPr>
              <a:t>66</a:t>
            </a:r>
          </a:p>
        </p:txBody>
      </p:sp>
      <p:sp>
        <p:nvSpPr>
          <p:cNvPr id="11" name="TextBox 10">
            <a:extLst>
              <a:ext uri="{FF2B5EF4-FFF2-40B4-BE49-F238E27FC236}">
                <a16:creationId xmlns:a16="http://schemas.microsoft.com/office/drawing/2014/main" id="{56C831C8-CF37-635A-3071-FB591D9ED030}"/>
              </a:ext>
            </a:extLst>
          </p:cNvPr>
          <p:cNvSpPr txBox="1"/>
          <p:nvPr/>
        </p:nvSpPr>
        <p:spPr>
          <a:xfrm>
            <a:off x="5011983" y="2912431"/>
            <a:ext cx="383438" cy="307777"/>
          </a:xfrm>
          <a:prstGeom prst="rect">
            <a:avLst/>
          </a:prstGeom>
          <a:noFill/>
        </p:spPr>
        <p:txBody>
          <a:bodyPr wrap="none" rtlCol="0">
            <a:spAutoFit/>
          </a:bodyPr>
          <a:lstStyle/>
          <a:p>
            <a:r>
              <a:rPr lang="en-US" dirty="0">
                <a:solidFill>
                  <a:schemeClr val="bg1"/>
                </a:solidFill>
              </a:rPr>
              <a:t>40</a:t>
            </a:r>
          </a:p>
        </p:txBody>
      </p:sp>
      <p:sp>
        <p:nvSpPr>
          <p:cNvPr id="12" name="Google Shape;1231;p143">
            <a:extLst>
              <a:ext uri="{FF2B5EF4-FFF2-40B4-BE49-F238E27FC236}">
                <a16:creationId xmlns:a16="http://schemas.microsoft.com/office/drawing/2014/main" id="{0922326E-17F3-FDBE-9E47-30BD5531FFB7}"/>
              </a:ext>
            </a:extLst>
          </p:cNvPr>
          <p:cNvSpPr/>
          <p:nvPr/>
        </p:nvSpPr>
        <p:spPr>
          <a:xfrm rot="-5400000">
            <a:off x="4654094" y="3614431"/>
            <a:ext cx="1099221" cy="271156"/>
          </a:xfrm>
          <a:prstGeom prst="rect">
            <a:avLst/>
          </a:prstGeom>
          <a:solidFill>
            <a:srgbClr val="F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143">
            <a:extLst>
              <a:ext uri="{FF2B5EF4-FFF2-40B4-BE49-F238E27FC236}">
                <a16:creationId xmlns:a16="http://schemas.microsoft.com/office/drawing/2014/main" id="{D5E3E316-133A-C902-73D5-74B39A9EE2B0}"/>
              </a:ext>
            </a:extLst>
          </p:cNvPr>
          <p:cNvSpPr/>
          <p:nvPr/>
        </p:nvSpPr>
        <p:spPr>
          <a:xfrm rot="-5400000">
            <a:off x="6221890" y="3612064"/>
            <a:ext cx="1094490" cy="271157"/>
          </a:xfrm>
          <a:prstGeom prst="rect">
            <a:avLst/>
          </a:prstGeom>
          <a:solidFill>
            <a:srgbClr val="97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3D949E2-14E8-94CB-F7BC-ACF16F753EA6}"/>
              </a:ext>
            </a:extLst>
          </p:cNvPr>
          <p:cNvSpPr txBox="1"/>
          <p:nvPr/>
        </p:nvSpPr>
        <p:spPr>
          <a:xfrm>
            <a:off x="6577412" y="2923159"/>
            <a:ext cx="383438" cy="307777"/>
          </a:xfrm>
          <a:prstGeom prst="rect">
            <a:avLst/>
          </a:prstGeom>
          <a:noFill/>
        </p:spPr>
        <p:txBody>
          <a:bodyPr wrap="none" rtlCol="0">
            <a:spAutoFit/>
          </a:bodyPr>
          <a:lstStyle/>
          <a:p>
            <a:r>
              <a:rPr lang="en-US" dirty="0">
                <a:solidFill>
                  <a:schemeClr val="bg1"/>
                </a:solidFill>
              </a:rPr>
              <a:t>36</a:t>
            </a:r>
          </a:p>
        </p:txBody>
      </p:sp>
    </p:spTree>
    <p:extLst>
      <p:ext uri="{BB962C8B-B14F-4D97-AF65-F5344CB8AC3E}">
        <p14:creationId xmlns:p14="http://schemas.microsoft.com/office/powerpoint/2010/main" val="27336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7" y="3249644"/>
            <a:ext cx="1828794"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225825" y="2214389"/>
            <a:ext cx="4542502" cy="1600438"/>
          </a:xfrm>
          <a:prstGeom prst="rect">
            <a:avLst/>
          </a:prstGeom>
          <a:noFill/>
        </p:spPr>
        <p:txBody>
          <a:bodyPr wrap="square" rtlCol="0">
            <a:spAutoFit/>
          </a:bodyPr>
          <a:lstStyle/>
          <a:p>
            <a:r>
              <a:rPr lang="en-US" dirty="0">
                <a:solidFill>
                  <a:schemeClr val="bg1"/>
                </a:solidFill>
              </a:rPr>
              <a:t>“Of our male applicants 60% have </a:t>
            </a:r>
            <a:r>
              <a:rPr lang="en-US" dirty="0" err="1">
                <a:solidFill>
                  <a:schemeClr val="bg1"/>
                </a:solidFill>
              </a:rPr>
              <a:t>Hult</a:t>
            </a:r>
            <a:r>
              <a:rPr lang="en-US" dirty="0">
                <a:solidFill>
                  <a:schemeClr val="bg1"/>
                </a:solidFill>
              </a:rPr>
              <a:t> degrees. </a:t>
            </a:r>
          </a:p>
          <a:p>
            <a:r>
              <a:rPr lang="en-US" dirty="0">
                <a:solidFill>
                  <a:schemeClr val="bg1"/>
                </a:solidFill>
              </a:rPr>
              <a:t>Of our female applicants 40% have </a:t>
            </a:r>
            <a:r>
              <a:rPr lang="en-US" dirty="0" err="1">
                <a:solidFill>
                  <a:schemeClr val="bg1"/>
                </a:solidFill>
              </a:rPr>
              <a:t>Hult</a:t>
            </a:r>
            <a:r>
              <a:rPr lang="en-US" dirty="0">
                <a:solidFill>
                  <a:schemeClr val="bg1"/>
                </a:solidFill>
              </a:rPr>
              <a:t> degrees”</a:t>
            </a:r>
          </a:p>
          <a:p>
            <a:endParaRPr lang="en-US" dirty="0">
              <a:solidFill>
                <a:schemeClr val="bg1"/>
              </a:solidFill>
            </a:endParaRPr>
          </a:p>
          <a:p>
            <a:r>
              <a:rPr lang="en-US" strike="sngStrike" dirty="0">
                <a:solidFill>
                  <a:schemeClr val="accent4"/>
                </a:solidFill>
              </a:rPr>
              <a:t>We are fair because we have more female hires!</a:t>
            </a:r>
          </a:p>
          <a:p>
            <a:r>
              <a:rPr lang="en-US" dirty="0">
                <a:solidFill>
                  <a:schemeClr val="accent4"/>
                </a:solidFill>
              </a:rPr>
              <a:t>FALSE.  The proportion of each group skews towards males.  They unfairly benefit from having a higher rate of </a:t>
            </a:r>
            <a:r>
              <a:rPr lang="en-US" dirty="0" err="1">
                <a:solidFill>
                  <a:schemeClr val="accent4"/>
                </a:solidFill>
              </a:rPr>
              <a:t>Hult</a:t>
            </a:r>
            <a:r>
              <a:rPr lang="en-US" dirty="0">
                <a:solidFill>
                  <a:schemeClr val="accent4"/>
                </a:solidFill>
              </a:rPr>
              <a:t> degrees as our “rule”.</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77412" y="2232893"/>
            <a:ext cx="383438" cy="307777"/>
          </a:xfrm>
          <a:prstGeom prst="rect">
            <a:avLst/>
          </a:prstGeom>
          <a:noFill/>
        </p:spPr>
        <p:txBody>
          <a:bodyPr wrap="none" rtlCol="0">
            <a:spAutoFit/>
          </a:bodyPr>
          <a:lstStyle/>
          <a:p>
            <a:r>
              <a:rPr lang="en-US" dirty="0">
                <a:solidFill>
                  <a:schemeClr val="bg1"/>
                </a:solidFill>
              </a:rPr>
              <a:t>66</a:t>
            </a:r>
          </a:p>
        </p:txBody>
      </p:sp>
      <p:sp>
        <p:nvSpPr>
          <p:cNvPr id="11" name="TextBox 10">
            <a:extLst>
              <a:ext uri="{FF2B5EF4-FFF2-40B4-BE49-F238E27FC236}">
                <a16:creationId xmlns:a16="http://schemas.microsoft.com/office/drawing/2014/main" id="{56C831C8-CF37-635A-3071-FB591D9ED030}"/>
              </a:ext>
            </a:extLst>
          </p:cNvPr>
          <p:cNvSpPr txBox="1"/>
          <p:nvPr/>
        </p:nvSpPr>
        <p:spPr>
          <a:xfrm>
            <a:off x="5336907" y="3046508"/>
            <a:ext cx="846707" cy="307777"/>
          </a:xfrm>
          <a:prstGeom prst="rect">
            <a:avLst/>
          </a:prstGeom>
          <a:noFill/>
        </p:spPr>
        <p:txBody>
          <a:bodyPr wrap="none" rtlCol="0">
            <a:spAutoFit/>
          </a:bodyPr>
          <a:lstStyle/>
          <a:p>
            <a:r>
              <a:rPr lang="en-US" dirty="0">
                <a:solidFill>
                  <a:schemeClr val="bg1"/>
                </a:solidFill>
              </a:rPr>
              <a:t>40%=40</a:t>
            </a:r>
          </a:p>
        </p:txBody>
      </p:sp>
      <p:sp>
        <p:nvSpPr>
          <p:cNvPr id="12" name="Google Shape;1231;p143">
            <a:extLst>
              <a:ext uri="{FF2B5EF4-FFF2-40B4-BE49-F238E27FC236}">
                <a16:creationId xmlns:a16="http://schemas.microsoft.com/office/drawing/2014/main" id="{0922326E-17F3-FDBE-9E47-30BD5531FFB7}"/>
              </a:ext>
            </a:extLst>
          </p:cNvPr>
          <p:cNvSpPr/>
          <p:nvPr/>
        </p:nvSpPr>
        <p:spPr>
          <a:xfrm rot="-5400000">
            <a:off x="4654094" y="3614431"/>
            <a:ext cx="1099221" cy="271156"/>
          </a:xfrm>
          <a:prstGeom prst="rect">
            <a:avLst/>
          </a:prstGeom>
          <a:solidFill>
            <a:srgbClr val="F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143">
            <a:extLst>
              <a:ext uri="{FF2B5EF4-FFF2-40B4-BE49-F238E27FC236}">
                <a16:creationId xmlns:a16="http://schemas.microsoft.com/office/drawing/2014/main" id="{D5E3E316-133A-C902-73D5-74B39A9EE2B0}"/>
              </a:ext>
            </a:extLst>
          </p:cNvPr>
          <p:cNvSpPr/>
          <p:nvPr/>
        </p:nvSpPr>
        <p:spPr>
          <a:xfrm rot="-5400000">
            <a:off x="6221890" y="3612064"/>
            <a:ext cx="1094490" cy="271157"/>
          </a:xfrm>
          <a:prstGeom prst="rect">
            <a:avLst/>
          </a:prstGeom>
          <a:solidFill>
            <a:srgbClr val="97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3D949E2-14E8-94CB-F7BC-ACF16F753EA6}"/>
              </a:ext>
            </a:extLst>
          </p:cNvPr>
          <p:cNvSpPr txBox="1"/>
          <p:nvPr/>
        </p:nvSpPr>
        <p:spPr>
          <a:xfrm>
            <a:off x="6890831" y="3038924"/>
            <a:ext cx="946093" cy="307777"/>
          </a:xfrm>
          <a:prstGeom prst="rect">
            <a:avLst/>
          </a:prstGeom>
          <a:noFill/>
        </p:spPr>
        <p:txBody>
          <a:bodyPr wrap="none" rtlCol="0">
            <a:spAutoFit/>
          </a:bodyPr>
          <a:lstStyle/>
          <a:p>
            <a:r>
              <a:rPr lang="en-US" dirty="0">
                <a:solidFill>
                  <a:schemeClr val="bg1"/>
                </a:solidFill>
              </a:rPr>
              <a:t>60% = 36</a:t>
            </a:r>
          </a:p>
        </p:txBody>
      </p:sp>
    </p:spTree>
    <p:extLst>
      <p:ext uri="{BB962C8B-B14F-4D97-AF65-F5344CB8AC3E}">
        <p14:creationId xmlns:p14="http://schemas.microsoft.com/office/powerpoint/2010/main" val="247555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7" y="3249644"/>
            <a:ext cx="1828794"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225825" y="2214389"/>
            <a:ext cx="4542502" cy="523220"/>
          </a:xfrm>
          <a:prstGeom prst="rect">
            <a:avLst/>
          </a:prstGeom>
          <a:noFill/>
        </p:spPr>
        <p:txBody>
          <a:bodyPr wrap="square" rtlCol="0">
            <a:spAutoFit/>
          </a:bodyPr>
          <a:lstStyle/>
          <a:p>
            <a:r>
              <a:rPr lang="en-US" dirty="0">
                <a:solidFill>
                  <a:schemeClr val="bg1"/>
                </a:solidFill>
              </a:rPr>
              <a:t>Males have a 6/10 chance of being hired</a:t>
            </a:r>
          </a:p>
          <a:p>
            <a:r>
              <a:rPr lang="en-US" dirty="0">
                <a:solidFill>
                  <a:schemeClr val="bg1"/>
                </a:solidFill>
              </a:rPr>
              <a:t>Women have a 4/10 chance of being hired</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77412" y="2232893"/>
            <a:ext cx="383438" cy="307777"/>
          </a:xfrm>
          <a:prstGeom prst="rect">
            <a:avLst/>
          </a:prstGeom>
          <a:noFill/>
        </p:spPr>
        <p:txBody>
          <a:bodyPr wrap="none" rtlCol="0">
            <a:spAutoFit/>
          </a:bodyPr>
          <a:lstStyle/>
          <a:p>
            <a:r>
              <a:rPr lang="en-US" dirty="0">
                <a:solidFill>
                  <a:schemeClr val="bg1"/>
                </a:solidFill>
              </a:rPr>
              <a:t>66</a:t>
            </a:r>
          </a:p>
        </p:txBody>
      </p:sp>
      <p:sp>
        <p:nvSpPr>
          <p:cNvPr id="11" name="TextBox 10">
            <a:extLst>
              <a:ext uri="{FF2B5EF4-FFF2-40B4-BE49-F238E27FC236}">
                <a16:creationId xmlns:a16="http://schemas.microsoft.com/office/drawing/2014/main" id="{56C831C8-CF37-635A-3071-FB591D9ED030}"/>
              </a:ext>
            </a:extLst>
          </p:cNvPr>
          <p:cNvSpPr txBox="1"/>
          <p:nvPr/>
        </p:nvSpPr>
        <p:spPr>
          <a:xfrm>
            <a:off x="5336907" y="3046508"/>
            <a:ext cx="846707" cy="307777"/>
          </a:xfrm>
          <a:prstGeom prst="rect">
            <a:avLst/>
          </a:prstGeom>
          <a:noFill/>
        </p:spPr>
        <p:txBody>
          <a:bodyPr wrap="none" rtlCol="0">
            <a:spAutoFit/>
          </a:bodyPr>
          <a:lstStyle/>
          <a:p>
            <a:r>
              <a:rPr lang="en-US" dirty="0">
                <a:solidFill>
                  <a:schemeClr val="bg1"/>
                </a:solidFill>
              </a:rPr>
              <a:t>40%=40</a:t>
            </a:r>
          </a:p>
        </p:txBody>
      </p:sp>
      <p:sp>
        <p:nvSpPr>
          <p:cNvPr id="12" name="Google Shape;1231;p143">
            <a:extLst>
              <a:ext uri="{FF2B5EF4-FFF2-40B4-BE49-F238E27FC236}">
                <a16:creationId xmlns:a16="http://schemas.microsoft.com/office/drawing/2014/main" id="{0922326E-17F3-FDBE-9E47-30BD5531FFB7}"/>
              </a:ext>
            </a:extLst>
          </p:cNvPr>
          <p:cNvSpPr/>
          <p:nvPr/>
        </p:nvSpPr>
        <p:spPr>
          <a:xfrm rot="-5400000">
            <a:off x="4654094" y="3614431"/>
            <a:ext cx="1099221" cy="271156"/>
          </a:xfrm>
          <a:prstGeom prst="rect">
            <a:avLst/>
          </a:prstGeom>
          <a:solidFill>
            <a:srgbClr val="F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143">
            <a:extLst>
              <a:ext uri="{FF2B5EF4-FFF2-40B4-BE49-F238E27FC236}">
                <a16:creationId xmlns:a16="http://schemas.microsoft.com/office/drawing/2014/main" id="{D5E3E316-133A-C902-73D5-74B39A9EE2B0}"/>
              </a:ext>
            </a:extLst>
          </p:cNvPr>
          <p:cNvSpPr/>
          <p:nvPr/>
        </p:nvSpPr>
        <p:spPr>
          <a:xfrm rot="-5400000">
            <a:off x="6221890" y="3612064"/>
            <a:ext cx="1094490" cy="271157"/>
          </a:xfrm>
          <a:prstGeom prst="rect">
            <a:avLst/>
          </a:prstGeom>
          <a:solidFill>
            <a:srgbClr val="97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3D949E2-14E8-94CB-F7BC-ACF16F753EA6}"/>
              </a:ext>
            </a:extLst>
          </p:cNvPr>
          <p:cNvSpPr txBox="1"/>
          <p:nvPr/>
        </p:nvSpPr>
        <p:spPr>
          <a:xfrm>
            <a:off x="6890831" y="3038924"/>
            <a:ext cx="946093" cy="307777"/>
          </a:xfrm>
          <a:prstGeom prst="rect">
            <a:avLst/>
          </a:prstGeom>
          <a:noFill/>
        </p:spPr>
        <p:txBody>
          <a:bodyPr wrap="none" rtlCol="0">
            <a:spAutoFit/>
          </a:bodyPr>
          <a:lstStyle/>
          <a:p>
            <a:r>
              <a:rPr lang="en-US" dirty="0">
                <a:solidFill>
                  <a:schemeClr val="bg1"/>
                </a:solidFill>
              </a:rPr>
              <a:t>60% = 36</a:t>
            </a:r>
          </a:p>
        </p:txBody>
      </p:sp>
    </p:spTree>
    <p:extLst>
      <p:ext uri="{BB962C8B-B14F-4D97-AF65-F5344CB8AC3E}">
        <p14:creationId xmlns:p14="http://schemas.microsoft.com/office/powerpoint/2010/main" val="25929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7" y="3249644"/>
            <a:ext cx="1828794"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225825" y="2214389"/>
            <a:ext cx="4542502" cy="738664"/>
          </a:xfrm>
          <a:prstGeom prst="rect">
            <a:avLst/>
          </a:prstGeom>
          <a:noFill/>
        </p:spPr>
        <p:txBody>
          <a:bodyPr wrap="square" rtlCol="0">
            <a:spAutoFit/>
          </a:bodyPr>
          <a:lstStyle/>
          <a:p>
            <a:r>
              <a:rPr lang="en-US" dirty="0">
                <a:solidFill>
                  <a:schemeClr val="bg1"/>
                </a:solidFill>
              </a:rPr>
              <a:t>To address this problem, we can use proportional parity, which means that we want the proportion of people selected for the job to be equal for both groups.</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77412" y="2232893"/>
            <a:ext cx="383438" cy="307777"/>
          </a:xfrm>
          <a:prstGeom prst="rect">
            <a:avLst/>
          </a:prstGeom>
          <a:noFill/>
        </p:spPr>
        <p:txBody>
          <a:bodyPr wrap="none" rtlCol="0">
            <a:spAutoFit/>
          </a:bodyPr>
          <a:lstStyle/>
          <a:p>
            <a:r>
              <a:rPr lang="en-US" dirty="0">
                <a:solidFill>
                  <a:schemeClr val="bg1"/>
                </a:solidFill>
              </a:rPr>
              <a:t>66</a:t>
            </a:r>
          </a:p>
        </p:txBody>
      </p:sp>
      <p:sp>
        <p:nvSpPr>
          <p:cNvPr id="11" name="TextBox 10">
            <a:extLst>
              <a:ext uri="{FF2B5EF4-FFF2-40B4-BE49-F238E27FC236}">
                <a16:creationId xmlns:a16="http://schemas.microsoft.com/office/drawing/2014/main" id="{56C831C8-CF37-635A-3071-FB591D9ED030}"/>
              </a:ext>
            </a:extLst>
          </p:cNvPr>
          <p:cNvSpPr txBox="1"/>
          <p:nvPr/>
        </p:nvSpPr>
        <p:spPr>
          <a:xfrm>
            <a:off x="5336907" y="3046508"/>
            <a:ext cx="543739" cy="307777"/>
          </a:xfrm>
          <a:prstGeom prst="rect">
            <a:avLst/>
          </a:prstGeom>
          <a:noFill/>
        </p:spPr>
        <p:txBody>
          <a:bodyPr wrap="none" rtlCol="0">
            <a:spAutoFit/>
          </a:bodyPr>
          <a:lstStyle/>
          <a:p>
            <a:r>
              <a:rPr lang="en-US" strike="sngStrike" dirty="0">
                <a:solidFill>
                  <a:schemeClr val="bg1"/>
                </a:solidFill>
              </a:rPr>
              <a:t>40%</a:t>
            </a:r>
          </a:p>
        </p:txBody>
      </p:sp>
      <p:sp>
        <p:nvSpPr>
          <p:cNvPr id="12" name="Google Shape;1231;p143">
            <a:extLst>
              <a:ext uri="{FF2B5EF4-FFF2-40B4-BE49-F238E27FC236}">
                <a16:creationId xmlns:a16="http://schemas.microsoft.com/office/drawing/2014/main" id="{0922326E-17F3-FDBE-9E47-30BD5531FFB7}"/>
              </a:ext>
            </a:extLst>
          </p:cNvPr>
          <p:cNvSpPr/>
          <p:nvPr/>
        </p:nvSpPr>
        <p:spPr>
          <a:xfrm rot="-5400000">
            <a:off x="4654094" y="3614431"/>
            <a:ext cx="1099221" cy="271156"/>
          </a:xfrm>
          <a:prstGeom prst="rect">
            <a:avLst/>
          </a:prstGeom>
          <a:solidFill>
            <a:srgbClr val="F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143">
            <a:extLst>
              <a:ext uri="{FF2B5EF4-FFF2-40B4-BE49-F238E27FC236}">
                <a16:creationId xmlns:a16="http://schemas.microsoft.com/office/drawing/2014/main" id="{D5E3E316-133A-C902-73D5-74B39A9EE2B0}"/>
              </a:ext>
            </a:extLst>
          </p:cNvPr>
          <p:cNvSpPr/>
          <p:nvPr/>
        </p:nvSpPr>
        <p:spPr>
          <a:xfrm rot="-5400000">
            <a:off x="6221890" y="3612064"/>
            <a:ext cx="1094490" cy="271157"/>
          </a:xfrm>
          <a:prstGeom prst="rect">
            <a:avLst/>
          </a:prstGeom>
          <a:solidFill>
            <a:srgbClr val="97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3D949E2-14E8-94CB-F7BC-ACF16F753EA6}"/>
              </a:ext>
            </a:extLst>
          </p:cNvPr>
          <p:cNvSpPr txBox="1"/>
          <p:nvPr/>
        </p:nvSpPr>
        <p:spPr>
          <a:xfrm>
            <a:off x="6890831" y="3038924"/>
            <a:ext cx="946093" cy="307777"/>
          </a:xfrm>
          <a:prstGeom prst="rect">
            <a:avLst/>
          </a:prstGeom>
          <a:noFill/>
        </p:spPr>
        <p:txBody>
          <a:bodyPr wrap="none" rtlCol="0">
            <a:spAutoFit/>
          </a:bodyPr>
          <a:lstStyle/>
          <a:p>
            <a:r>
              <a:rPr lang="en-US" dirty="0">
                <a:solidFill>
                  <a:schemeClr val="bg1"/>
                </a:solidFill>
              </a:rPr>
              <a:t>60% = 36</a:t>
            </a:r>
          </a:p>
        </p:txBody>
      </p:sp>
      <p:sp>
        <p:nvSpPr>
          <p:cNvPr id="3" name="Google Shape;1231;p143">
            <a:extLst>
              <a:ext uri="{FF2B5EF4-FFF2-40B4-BE49-F238E27FC236}">
                <a16:creationId xmlns:a16="http://schemas.microsoft.com/office/drawing/2014/main" id="{9ACC12F7-7505-5C86-BCEF-0E415C908B34}"/>
              </a:ext>
            </a:extLst>
          </p:cNvPr>
          <p:cNvSpPr/>
          <p:nvPr/>
        </p:nvSpPr>
        <p:spPr>
          <a:xfrm rot="-5400000">
            <a:off x="4927587" y="2787580"/>
            <a:ext cx="549859" cy="271156"/>
          </a:xfrm>
          <a:prstGeom prst="rect">
            <a:avLst/>
          </a:prstGeom>
          <a:solidFill>
            <a:srgbClr val="FF9F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4E097AFE-BB07-F358-7D84-0D04BA359C85}"/>
              </a:ext>
            </a:extLst>
          </p:cNvPr>
          <p:cNvSpPr txBox="1"/>
          <p:nvPr/>
        </p:nvSpPr>
        <p:spPr>
          <a:xfrm>
            <a:off x="5368810" y="2494339"/>
            <a:ext cx="946093" cy="307777"/>
          </a:xfrm>
          <a:prstGeom prst="rect">
            <a:avLst/>
          </a:prstGeom>
          <a:noFill/>
        </p:spPr>
        <p:txBody>
          <a:bodyPr wrap="none" rtlCol="0">
            <a:spAutoFit/>
          </a:bodyPr>
          <a:lstStyle/>
          <a:p>
            <a:r>
              <a:rPr lang="en-US" dirty="0">
                <a:solidFill>
                  <a:schemeClr val="bg1"/>
                </a:solidFill>
              </a:rPr>
              <a:t>60% = 60</a:t>
            </a:r>
          </a:p>
        </p:txBody>
      </p:sp>
    </p:spTree>
    <p:extLst>
      <p:ext uri="{BB962C8B-B14F-4D97-AF65-F5344CB8AC3E}">
        <p14:creationId xmlns:p14="http://schemas.microsoft.com/office/powerpoint/2010/main" val="29525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CB3A-146F-3B26-5834-0740B001B687}"/>
              </a:ext>
            </a:extLst>
          </p:cNvPr>
          <p:cNvSpPr>
            <a:spLocks noGrp="1"/>
          </p:cNvSpPr>
          <p:nvPr>
            <p:ph type="title"/>
          </p:nvPr>
        </p:nvSpPr>
        <p:spPr/>
        <p:txBody>
          <a:bodyPr/>
          <a:lstStyle/>
          <a:p>
            <a:r>
              <a:rPr lang="en-US" dirty="0"/>
              <a:t>One measure of bias in Proportional Parity</a:t>
            </a:r>
          </a:p>
        </p:txBody>
      </p:sp>
      <p:sp>
        <p:nvSpPr>
          <p:cNvPr id="4" name="Google Shape;1231;p143">
            <a:extLst>
              <a:ext uri="{FF2B5EF4-FFF2-40B4-BE49-F238E27FC236}">
                <a16:creationId xmlns:a16="http://schemas.microsoft.com/office/drawing/2014/main" id="{7E31867C-FDCF-D336-B59E-BAA542C3D8C0}"/>
              </a:ext>
            </a:extLst>
          </p:cNvPr>
          <p:cNvSpPr/>
          <p:nvPr/>
        </p:nvSpPr>
        <p:spPr>
          <a:xfrm rot="-5400000">
            <a:off x="3827242" y="2787581"/>
            <a:ext cx="2752923" cy="271156"/>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2;p143">
            <a:extLst>
              <a:ext uri="{FF2B5EF4-FFF2-40B4-BE49-F238E27FC236}">
                <a16:creationId xmlns:a16="http://schemas.microsoft.com/office/drawing/2014/main" id="{98DCA08A-7A0D-F857-11A0-6E1A6759B55D}"/>
              </a:ext>
            </a:extLst>
          </p:cNvPr>
          <p:cNvSpPr/>
          <p:nvPr/>
        </p:nvSpPr>
        <p:spPr>
          <a:xfrm rot="-5400000">
            <a:off x="5854737" y="3249644"/>
            <a:ext cx="1828794" cy="271157"/>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2CB8C12D-B247-0AC4-42E5-2DEED6E23818}"/>
              </a:ext>
            </a:extLst>
          </p:cNvPr>
          <p:cNvSpPr txBox="1"/>
          <p:nvPr/>
        </p:nvSpPr>
        <p:spPr>
          <a:xfrm>
            <a:off x="4768327" y="4404875"/>
            <a:ext cx="870751" cy="307777"/>
          </a:xfrm>
          <a:prstGeom prst="rect">
            <a:avLst/>
          </a:prstGeom>
          <a:noFill/>
        </p:spPr>
        <p:txBody>
          <a:bodyPr wrap="none" rtlCol="0">
            <a:spAutoFit/>
          </a:bodyPr>
          <a:lstStyle/>
          <a:p>
            <a:r>
              <a:rPr lang="en-US" dirty="0">
                <a:solidFill>
                  <a:schemeClr val="bg1"/>
                </a:solidFill>
              </a:rPr>
              <a:t>Females</a:t>
            </a:r>
          </a:p>
        </p:txBody>
      </p:sp>
      <p:sp>
        <p:nvSpPr>
          <p:cNvPr id="7" name="TextBox 6">
            <a:extLst>
              <a:ext uri="{FF2B5EF4-FFF2-40B4-BE49-F238E27FC236}">
                <a16:creationId xmlns:a16="http://schemas.microsoft.com/office/drawing/2014/main" id="{803F57D6-EFA9-8063-0132-1600E083EE00}"/>
              </a:ext>
            </a:extLst>
          </p:cNvPr>
          <p:cNvSpPr txBox="1"/>
          <p:nvPr/>
        </p:nvSpPr>
        <p:spPr>
          <a:xfrm>
            <a:off x="6437951" y="4404875"/>
            <a:ext cx="662361" cy="307777"/>
          </a:xfrm>
          <a:prstGeom prst="rect">
            <a:avLst/>
          </a:prstGeom>
          <a:noFill/>
        </p:spPr>
        <p:txBody>
          <a:bodyPr wrap="none" rtlCol="0">
            <a:spAutoFit/>
          </a:bodyPr>
          <a:lstStyle/>
          <a:p>
            <a:r>
              <a:rPr lang="en-US" dirty="0">
                <a:solidFill>
                  <a:schemeClr val="bg1"/>
                </a:solidFill>
              </a:rPr>
              <a:t>Males</a:t>
            </a:r>
          </a:p>
        </p:txBody>
      </p:sp>
      <p:sp>
        <p:nvSpPr>
          <p:cNvPr id="8" name="TextBox 7">
            <a:extLst>
              <a:ext uri="{FF2B5EF4-FFF2-40B4-BE49-F238E27FC236}">
                <a16:creationId xmlns:a16="http://schemas.microsoft.com/office/drawing/2014/main" id="{3FDD8A4A-AF2F-79DB-5A3C-556581F01AA1}"/>
              </a:ext>
            </a:extLst>
          </p:cNvPr>
          <p:cNvSpPr txBox="1"/>
          <p:nvPr/>
        </p:nvSpPr>
        <p:spPr>
          <a:xfrm>
            <a:off x="225825" y="2214389"/>
            <a:ext cx="4542502" cy="307777"/>
          </a:xfrm>
          <a:prstGeom prst="rect">
            <a:avLst/>
          </a:prstGeom>
          <a:noFill/>
        </p:spPr>
        <p:txBody>
          <a:bodyPr wrap="square" rtlCol="0">
            <a:spAutoFit/>
          </a:bodyPr>
          <a:lstStyle/>
          <a:p>
            <a:r>
              <a:rPr lang="en-US" dirty="0">
                <a:solidFill>
                  <a:schemeClr val="bg1"/>
                </a:solidFill>
              </a:rPr>
              <a:t>Or we can move the other direction</a:t>
            </a:r>
          </a:p>
        </p:txBody>
      </p:sp>
      <p:sp>
        <p:nvSpPr>
          <p:cNvPr id="9" name="TextBox 8">
            <a:extLst>
              <a:ext uri="{FF2B5EF4-FFF2-40B4-BE49-F238E27FC236}">
                <a16:creationId xmlns:a16="http://schemas.microsoft.com/office/drawing/2014/main" id="{07A4316F-508A-6E5B-AA82-619ABDBB6FF1}"/>
              </a:ext>
            </a:extLst>
          </p:cNvPr>
          <p:cNvSpPr txBox="1"/>
          <p:nvPr/>
        </p:nvSpPr>
        <p:spPr>
          <a:xfrm>
            <a:off x="4962290" y="1278540"/>
            <a:ext cx="482824" cy="307777"/>
          </a:xfrm>
          <a:prstGeom prst="rect">
            <a:avLst/>
          </a:prstGeom>
          <a:noFill/>
        </p:spPr>
        <p:txBody>
          <a:bodyPr wrap="none" rtlCol="0">
            <a:spAutoFit/>
          </a:bodyPr>
          <a:lstStyle/>
          <a:p>
            <a:r>
              <a:rPr lang="en-US" dirty="0">
                <a:solidFill>
                  <a:schemeClr val="bg1"/>
                </a:solidFill>
              </a:rPr>
              <a:t>100</a:t>
            </a:r>
          </a:p>
        </p:txBody>
      </p:sp>
      <p:sp>
        <p:nvSpPr>
          <p:cNvPr id="10" name="TextBox 9">
            <a:extLst>
              <a:ext uri="{FF2B5EF4-FFF2-40B4-BE49-F238E27FC236}">
                <a16:creationId xmlns:a16="http://schemas.microsoft.com/office/drawing/2014/main" id="{77DAD38A-6639-CC54-2B02-CD0D51638046}"/>
              </a:ext>
            </a:extLst>
          </p:cNvPr>
          <p:cNvSpPr txBox="1"/>
          <p:nvPr/>
        </p:nvSpPr>
        <p:spPr>
          <a:xfrm>
            <a:off x="6577412" y="2232893"/>
            <a:ext cx="383438" cy="307777"/>
          </a:xfrm>
          <a:prstGeom prst="rect">
            <a:avLst/>
          </a:prstGeom>
          <a:noFill/>
        </p:spPr>
        <p:txBody>
          <a:bodyPr wrap="none" rtlCol="0">
            <a:spAutoFit/>
          </a:bodyPr>
          <a:lstStyle/>
          <a:p>
            <a:r>
              <a:rPr lang="en-US" dirty="0">
                <a:solidFill>
                  <a:schemeClr val="bg1"/>
                </a:solidFill>
              </a:rPr>
              <a:t>66</a:t>
            </a:r>
          </a:p>
        </p:txBody>
      </p:sp>
      <p:sp>
        <p:nvSpPr>
          <p:cNvPr id="11" name="TextBox 10">
            <a:extLst>
              <a:ext uri="{FF2B5EF4-FFF2-40B4-BE49-F238E27FC236}">
                <a16:creationId xmlns:a16="http://schemas.microsoft.com/office/drawing/2014/main" id="{56C831C8-CF37-635A-3071-FB591D9ED030}"/>
              </a:ext>
            </a:extLst>
          </p:cNvPr>
          <p:cNvSpPr txBox="1"/>
          <p:nvPr/>
        </p:nvSpPr>
        <p:spPr>
          <a:xfrm>
            <a:off x="5336907" y="3046508"/>
            <a:ext cx="946093" cy="307777"/>
          </a:xfrm>
          <a:prstGeom prst="rect">
            <a:avLst/>
          </a:prstGeom>
          <a:noFill/>
        </p:spPr>
        <p:txBody>
          <a:bodyPr wrap="none" rtlCol="0">
            <a:spAutoFit/>
          </a:bodyPr>
          <a:lstStyle/>
          <a:p>
            <a:r>
              <a:rPr lang="en-US" dirty="0">
                <a:solidFill>
                  <a:schemeClr val="bg1"/>
                </a:solidFill>
              </a:rPr>
              <a:t>40% = 40</a:t>
            </a:r>
          </a:p>
        </p:txBody>
      </p:sp>
      <p:sp>
        <p:nvSpPr>
          <p:cNvPr id="12" name="Google Shape;1231;p143">
            <a:extLst>
              <a:ext uri="{FF2B5EF4-FFF2-40B4-BE49-F238E27FC236}">
                <a16:creationId xmlns:a16="http://schemas.microsoft.com/office/drawing/2014/main" id="{0922326E-17F3-FDBE-9E47-30BD5531FFB7}"/>
              </a:ext>
            </a:extLst>
          </p:cNvPr>
          <p:cNvSpPr/>
          <p:nvPr/>
        </p:nvSpPr>
        <p:spPr>
          <a:xfrm rot="-5400000">
            <a:off x="4654094" y="3614431"/>
            <a:ext cx="1099221" cy="271156"/>
          </a:xfrm>
          <a:prstGeom prst="rect">
            <a:avLst/>
          </a:prstGeom>
          <a:solidFill>
            <a:srgbClr val="F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143">
            <a:extLst>
              <a:ext uri="{FF2B5EF4-FFF2-40B4-BE49-F238E27FC236}">
                <a16:creationId xmlns:a16="http://schemas.microsoft.com/office/drawing/2014/main" id="{D5E3E316-133A-C902-73D5-74B39A9EE2B0}"/>
              </a:ext>
            </a:extLst>
          </p:cNvPr>
          <p:cNvSpPr/>
          <p:nvPr/>
        </p:nvSpPr>
        <p:spPr>
          <a:xfrm rot="-5400000">
            <a:off x="6221890" y="3612064"/>
            <a:ext cx="1094490" cy="271157"/>
          </a:xfrm>
          <a:prstGeom prst="rect">
            <a:avLst/>
          </a:prstGeom>
          <a:solidFill>
            <a:srgbClr val="97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3D949E2-14E8-94CB-F7BC-ACF16F753EA6}"/>
              </a:ext>
            </a:extLst>
          </p:cNvPr>
          <p:cNvSpPr txBox="1"/>
          <p:nvPr/>
        </p:nvSpPr>
        <p:spPr>
          <a:xfrm>
            <a:off x="6904711" y="3439865"/>
            <a:ext cx="1050288" cy="307777"/>
          </a:xfrm>
          <a:prstGeom prst="rect">
            <a:avLst/>
          </a:prstGeom>
          <a:noFill/>
        </p:spPr>
        <p:txBody>
          <a:bodyPr wrap="none" rtlCol="0">
            <a:spAutoFit/>
          </a:bodyPr>
          <a:lstStyle/>
          <a:p>
            <a:r>
              <a:rPr lang="en-US" dirty="0">
                <a:solidFill>
                  <a:schemeClr val="bg1"/>
                </a:solidFill>
              </a:rPr>
              <a:t>40% = ~27</a:t>
            </a:r>
          </a:p>
        </p:txBody>
      </p:sp>
      <p:sp>
        <p:nvSpPr>
          <p:cNvPr id="3" name="Google Shape;1231;p143">
            <a:extLst>
              <a:ext uri="{FF2B5EF4-FFF2-40B4-BE49-F238E27FC236}">
                <a16:creationId xmlns:a16="http://schemas.microsoft.com/office/drawing/2014/main" id="{9ACC12F7-7505-5C86-BCEF-0E415C908B34}"/>
              </a:ext>
            </a:extLst>
          </p:cNvPr>
          <p:cNvSpPr/>
          <p:nvPr/>
        </p:nvSpPr>
        <p:spPr>
          <a:xfrm rot="-5400000">
            <a:off x="6578443" y="3250776"/>
            <a:ext cx="381379" cy="271156"/>
          </a:xfrm>
          <a:prstGeom prst="rect">
            <a:avLst/>
          </a:prstGeom>
          <a:solidFill>
            <a:srgbClr val="9AA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95AF-6CD7-33EC-9093-D14F5A4D78EF}"/>
              </a:ext>
            </a:extLst>
          </p:cNvPr>
          <p:cNvSpPr>
            <a:spLocks noGrp="1"/>
          </p:cNvSpPr>
          <p:nvPr>
            <p:ph type="title"/>
          </p:nvPr>
        </p:nvSpPr>
        <p:spPr/>
        <p:txBody>
          <a:bodyPr/>
          <a:lstStyle/>
          <a:p>
            <a:r>
              <a:rPr lang="en-US" dirty="0">
                <a:solidFill>
                  <a:schemeClr val="bg1"/>
                </a:solidFill>
              </a:rPr>
              <a:t>US Employment law says protected class proportional parity must be within 4/5 of each other.  </a:t>
            </a:r>
            <a:endParaRPr lang="en-US" dirty="0"/>
          </a:p>
        </p:txBody>
      </p:sp>
      <p:sp>
        <p:nvSpPr>
          <p:cNvPr id="4" name="TextBox 3">
            <a:extLst>
              <a:ext uri="{FF2B5EF4-FFF2-40B4-BE49-F238E27FC236}">
                <a16:creationId xmlns:a16="http://schemas.microsoft.com/office/drawing/2014/main" id="{873D8CB0-FE27-1528-0F65-0F98A4CA36B1}"/>
              </a:ext>
            </a:extLst>
          </p:cNvPr>
          <p:cNvSpPr txBox="1"/>
          <p:nvPr/>
        </p:nvSpPr>
        <p:spPr>
          <a:xfrm>
            <a:off x="466928" y="2310140"/>
            <a:ext cx="8407072" cy="738664"/>
          </a:xfrm>
          <a:prstGeom prst="rect">
            <a:avLst/>
          </a:prstGeom>
          <a:noFill/>
        </p:spPr>
        <p:txBody>
          <a:bodyPr wrap="square" rtlCol="0">
            <a:spAutoFit/>
          </a:bodyPr>
          <a:lstStyle/>
          <a:p>
            <a:r>
              <a:rPr lang="en-US" dirty="0">
                <a:solidFill>
                  <a:schemeClr val="bg1"/>
                </a:solidFill>
              </a:rPr>
              <a:t>If you hire 20 of 100 male applicants, you must hire at least 16% (4/5 of the 20%) of the female applicants no matter how many apply.  If you get 50 female applicants,  8 must be hired to be within 4/5.</a:t>
            </a:r>
          </a:p>
          <a:p>
            <a:r>
              <a:rPr lang="en-US" dirty="0">
                <a:solidFill>
                  <a:schemeClr val="accent4"/>
                </a:solidFill>
              </a:rPr>
              <a:t>Not exactly equal proportional parity but it’s a floor.</a:t>
            </a:r>
          </a:p>
        </p:txBody>
      </p:sp>
    </p:spTree>
    <p:extLst>
      <p:ext uri="{BB962C8B-B14F-4D97-AF65-F5344CB8AC3E}">
        <p14:creationId xmlns:p14="http://schemas.microsoft.com/office/powerpoint/2010/main" val="38114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solidFill>
                  <a:schemeClr val="accent4"/>
                </a:solidFill>
              </a:rPr>
              <a:t>What’s next for AI/ML/Tech &amp; society?</a:t>
            </a:r>
            <a:endParaRPr dirty="0">
              <a:solidFill>
                <a:schemeClr val="accent4"/>
              </a:solidFill>
            </a:endParaRPr>
          </a:p>
        </p:txBody>
      </p:sp>
    </p:spTree>
    <p:extLst>
      <p:ext uri="{BB962C8B-B14F-4D97-AF65-F5344CB8AC3E}">
        <p14:creationId xmlns:p14="http://schemas.microsoft.com/office/powerpoint/2010/main" val="356624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Generative AI is in its infancy.  Startups &amp; industry are just now exploring nesting ML actions.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1A3D-07BF-8819-2DC9-FB95DD262F30}"/>
              </a:ext>
            </a:extLst>
          </p:cNvPr>
          <p:cNvSpPr>
            <a:spLocks noGrp="1"/>
          </p:cNvSpPr>
          <p:nvPr>
            <p:ph type="title"/>
          </p:nvPr>
        </p:nvSpPr>
        <p:spPr/>
        <p:txBody>
          <a:bodyPr/>
          <a:lstStyle/>
          <a:p>
            <a:r>
              <a:rPr lang="en-US" dirty="0"/>
              <a:t>People need to be critical of the outcomes.</a:t>
            </a:r>
          </a:p>
        </p:txBody>
      </p:sp>
      <p:pic>
        <p:nvPicPr>
          <p:cNvPr id="1026" name="Picture 2" descr="Need to trick OpenAI’s latest vision system? Simply add a handwritten label to your target.">
            <a:extLst>
              <a:ext uri="{FF2B5EF4-FFF2-40B4-BE49-F238E27FC236}">
                <a16:creationId xmlns:a16="http://schemas.microsoft.com/office/drawing/2014/main" id="{0E6590D0-CD25-279B-06A1-4AD23A0F4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26" t="378" r="11923" b="52530"/>
          <a:stretch/>
        </p:blipFill>
        <p:spPr bwMode="auto">
          <a:xfrm>
            <a:off x="1653701" y="1360656"/>
            <a:ext cx="5836597" cy="24221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D17AA9C-3277-55E1-1F05-4DB213AC4C18}"/>
              </a:ext>
            </a:extLst>
          </p:cNvPr>
          <p:cNvSpPr txBox="1">
            <a:spLocks/>
          </p:cNvSpPr>
          <p:nvPr/>
        </p:nvSpPr>
        <p:spPr>
          <a:xfrm>
            <a:off x="225825" y="4412340"/>
            <a:ext cx="7689600" cy="5940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This is called “human over the loop” processes.</a:t>
            </a:r>
          </a:p>
        </p:txBody>
      </p:sp>
    </p:spTree>
    <p:extLst>
      <p:ext uri="{BB962C8B-B14F-4D97-AF65-F5344CB8AC3E}">
        <p14:creationId xmlns:p14="http://schemas.microsoft.com/office/powerpoint/2010/main" val="420204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927D-089E-5F6B-6CD0-69DB29645B19}"/>
              </a:ext>
            </a:extLst>
          </p:cNvPr>
          <p:cNvSpPr>
            <a:spLocks noGrp="1"/>
          </p:cNvSpPr>
          <p:nvPr>
            <p:ph type="title"/>
          </p:nvPr>
        </p:nvSpPr>
        <p:spPr/>
        <p:txBody>
          <a:bodyPr/>
          <a:lstStyle/>
          <a:p>
            <a:endParaRPr lang="en-US"/>
          </a:p>
        </p:txBody>
      </p:sp>
      <p:pic>
        <p:nvPicPr>
          <p:cNvPr id="2050" name="Picture 2" descr="Need to trick OpenAI’s latest vision system? Simply add a handwritten label to your target.">
            <a:extLst>
              <a:ext uri="{FF2B5EF4-FFF2-40B4-BE49-F238E27FC236}">
                <a16:creationId xmlns:a16="http://schemas.microsoft.com/office/drawing/2014/main" id="{BF951225-8AB3-D096-7E71-700D0E1123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71" t="50000" r="12679" b="2667"/>
          <a:stretch/>
        </p:blipFill>
        <p:spPr bwMode="auto">
          <a:xfrm>
            <a:off x="1653702" y="1354455"/>
            <a:ext cx="5836596" cy="24345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8586D31-DF4E-8FF7-8207-EAEE932F2CF9}"/>
              </a:ext>
            </a:extLst>
          </p:cNvPr>
          <p:cNvSpPr txBox="1">
            <a:spLocks/>
          </p:cNvSpPr>
          <p:nvPr/>
        </p:nvSpPr>
        <p:spPr>
          <a:xfrm>
            <a:off x="225825" y="4412340"/>
            <a:ext cx="7689600" cy="5940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This is called “human over the loop” processes.</a:t>
            </a:r>
          </a:p>
        </p:txBody>
      </p:sp>
    </p:spTree>
    <p:extLst>
      <p:ext uri="{BB962C8B-B14F-4D97-AF65-F5344CB8AC3E}">
        <p14:creationId xmlns:p14="http://schemas.microsoft.com/office/powerpoint/2010/main" val="208220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FB44-1898-05D1-BFA8-F28BD94352FB}"/>
              </a:ext>
            </a:extLst>
          </p:cNvPr>
          <p:cNvSpPr>
            <a:spLocks noGrp="1"/>
          </p:cNvSpPr>
          <p:nvPr>
            <p:ph type="title"/>
          </p:nvPr>
        </p:nvSpPr>
        <p:spPr/>
        <p:txBody>
          <a:bodyPr/>
          <a:lstStyle/>
          <a:p>
            <a:endParaRPr lang="en-US"/>
          </a:p>
        </p:txBody>
      </p:sp>
      <p:pic>
        <p:nvPicPr>
          <p:cNvPr id="3074" name="Picture 2" descr="Another example of a typographic attack. Do not trust the AI to put your money in the piggy bank. ">
            <a:extLst>
              <a:ext uri="{FF2B5EF4-FFF2-40B4-BE49-F238E27FC236}">
                <a16:creationId xmlns:a16="http://schemas.microsoft.com/office/drawing/2014/main" id="{78FE7400-DE4E-FE63-83FD-6B6E6B033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62" y="1085630"/>
            <a:ext cx="4623327" cy="351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2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2482</Words>
  <Application>Microsoft Macintosh PowerPoint</Application>
  <PresentationFormat>On-screen Show (16:9)</PresentationFormat>
  <Paragraphs>336</Paragraphs>
  <Slides>51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 Neue</vt:lpstr>
      <vt:lpstr>Impact</vt:lpstr>
      <vt:lpstr>Roboto</vt:lpstr>
      <vt:lpstr>Roboto Light</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One measure of bias in Proportional Parity</vt:lpstr>
      <vt:lpstr>One measure of bias in Proportional Parity</vt:lpstr>
      <vt:lpstr>One measure of bias in Proportional Parity</vt:lpstr>
      <vt:lpstr>One measure of bias in Proportional Parity</vt:lpstr>
      <vt:lpstr>One measure of bias in Proportional Parity</vt:lpstr>
      <vt:lpstr>One measure of bias in Proportional Parity</vt:lpstr>
      <vt:lpstr>One measure of bias in Proportional Parity</vt:lpstr>
      <vt:lpstr>US Employment law says protected class proportional parity must be within 4/5 of each other.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People need to be critical of the outcomes.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Kwartler, Edward</cp:lastModifiedBy>
  <cp:revision>13</cp:revision>
  <dcterms:modified xsi:type="dcterms:W3CDTF">2023-05-19T00:26:33Z</dcterms:modified>
</cp:coreProperties>
</file>